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8" r:id="rId3"/>
    <p:sldId id="259" r:id="rId4"/>
    <p:sldId id="264" r:id="rId5"/>
    <p:sldId id="265" r:id="rId6"/>
    <p:sldId id="268" r:id="rId7"/>
    <p:sldId id="263" r:id="rId8"/>
    <p:sldId id="261" r:id="rId9"/>
    <p:sldId id="269" r:id="rId10"/>
    <p:sldId id="266" r:id="rId11"/>
    <p:sldId id="267" r:id="rId12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7"/>
    <a:srgbClr val="FFFFCC"/>
    <a:srgbClr val="D0E8F0"/>
    <a:srgbClr val="C2E2EC"/>
    <a:srgbClr val="87C7D9"/>
    <a:srgbClr val="93CDDD"/>
    <a:srgbClr val="C8E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079331511093623E-2"/>
          <c:y val="0.24353273227491298"/>
          <c:w val="0.61240944881889758"/>
          <c:h val="0.64767096821230674"/>
        </c:manualLayout>
      </c:layout>
      <c:pie3DChart>
        <c:varyColors val="1"/>
        <c:ser>
          <c:idx val="0"/>
          <c:order val="0"/>
          <c:tx>
            <c:strRef>
              <c:f>[Книга1]Лист1!$B$1</c:f>
              <c:strCache>
                <c:ptCount val="1"/>
                <c:pt idx="0">
                  <c:v>Процент</c:v>
                </c:pt>
              </c:strCache>
            </c:strRef>
          </c:tx>
          <c:explosion val="3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[Книга1]Лист1!$A$2:$A$5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категории</c:v>
                </c:pt>
              </c:strCache>
            </c:strRef>
          </c:cat>
          <c:val>
            <c:numRef>
              <c:f>[Книга1]Лист1!$B$2:$B$5</c:f>
              <c:numCache>
                <c:formatCode>0%</c:formatCode>
                <c:ptCount val="4"/>
                <c:pt idx="0">
                  <c:v>0.13</c:v>
                </c:pt>
                <c:pt idx="1">
                  <c:v>0.51</c:v>
                </c:pt>
                <c:pt idx="2">
                  <c:v>0.13</c:v>
                </c:pt>
                <c:pt idx="3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C6D24-152C-4371-8966-034659D28E00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3726F-A8B3-417D-95BC-997621CC4E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732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3CDDD"/>
            </a:gs>
            <a:gs pos="50000">
              <a:schemeClr val="accent5">
                <a:lumMod val="20000"/>
                <a:lumOff val="80000"/>
              </a:schemeClr>
            </a:gs>
            <a:gs pos="100000">
              <a:srgbClr val="C8E5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7C7D9"/>
            </a:gs>
            <a:gs pos="50000">
              <a:srgbClr val="C2E2EC"/>
            </a:gs>
            <a:gs pos="100000">
              <a:srgbClr val="D0E8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Анализ работы по </a:t>
            </a:r>
            <a:r>
              <a:rPr lang="ru-RU" b="1" dirty="0" smtClean="0"/>
              <a:t>проведению </a:t>
            </a:r>
            <a:r>
              <a:rPr lang="ru-RU" b="1" dirty="0" smtClean="0"/>
              <a:t>аттестации педагогических </a:t>
            </a:r>
            <a:r>
              <a:rPr lang="ru-RU" b="1" dirty="0" smtClean="0"/>
              <a:t>работников и курсов повышения квалификации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005064"/>
            <a:ext cx="3888432" cy="175260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УР Идрисова Алина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Рафисовна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1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амиль-Алина\Downloads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6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12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63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548680"/>
            <a:ext cx="5491083" cy="1015663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АТТЕСТАЦИЯ ПЕДАГОГИЧЕСКИХ РАБОТНИКОВ</a:t>
            </a:r>
          </a:p>
          <a:p>
            <a:pPr algn="ctr"/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8036" y="2670608"/>
            <a:ext cx="412315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Федеральный закон "Об образовании в Российской Федерации" от 29.12.2012 N 273-ФЗ 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/>
              <a:t>Статья 49. Аттестация педагогических работников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2670607"/>
            <a:ext cx="3925382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Приказ </a:t>
            </a:r>
            <a:r>
              <a:rPr lang="ru-RU" b="1" dirty="0"/>
              <a:t>Министерства образования и науки РФ от 7 апреля 2014 г. № </a:t>
            </a:r>
            <a:r>
              <a:rPr lang="ru-RU" b="1" dirty="0" smtClean="0"/>
              <a:t>276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«Об </a:t>
            </a:r>
            <a:r>
              <a:rPr lang="ru-RU" dirty="0"/>
              <a:t>утверждении Порядка проведения аттестации педагогических работников организаций, осуществляющих образовательную </a:t>
            </a:r>
            <a:r>
              <a:rPr lang="ru-RU" dirty="0" smtClean="0"/>
              <a:t>деятельность»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835696" y="1564343"/>
            <a:ext cx="0" cy="110626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254771" y="1560575"/>
            <a:ext cx="0" cy="110626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2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498804"/>
            <a:ext cx="3168352" cy="18466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Подтверждение </a:t>
            </a:r>
            <a:r>
              <a:rPr lang="ru-RU" sz="2000" b="1" dirty="0"/>
              <a:t>соответствия </a:t>
            </a:r>
            <a:r>
              <a:rPr lang="ru-RU" sz="2000" b="1" dirty="0" smtClean="0"/>
              <a:t>педагогов занимаемым должностям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3095" y="2522873"/>
            <a:ext cx="3312368" cy="187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Установление </a:t>
            </a:r>
            <a:r>
              <a:rPr lang="ru-RU" sz="2000" b="1" dirty="0"/>
              <a:t>квалификационной </a:t>
            </a:r>
            <a:r>
              <a:rPr lang="ru-RU" sz="2000" b="1" dirty="0" smtClean="0"/>
              <a:t>категории </a:t>
            </a:r>
          </a:p>
          <a:p>
            <a:pPr algn="ctr"/>
            <a:r>
              <a:rPr lang="ru-RU" sz="2000" b="1" dirty="0" smtClean="0"/>
              <a:t>(первой, высшей)</a:t>
            </a:r>
          </a:p>
          <a:p>
            <a:pPr algn="ctr"/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1600" y="975446"/>
            <a:ext cx="5431615" cy="83099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ЦЕЛИ</a:t>
            </a:r>
          </a:p>
          <a:p>
            <a:pPr algn="ctr"/>
            <a:r>
              <a:rPr lang="ru-RU" sz="2400" b="1" dirty="0" smtClean="0"/>
              <a:t>аттестации </a:t>
            </a:r>
            <a:r>
              <a:rPr lang="ru-RU" sz="2400" b="1" dirty="0"/>
              <a:t>педагогических работников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835696" y="1835826"/>
            <a:ext cx="0" cy="687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959279" y="1811757"/>
            <a:ext cx="0" cy="687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95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026252"/>
              </p:ext>
            </p:extLst>
          </p:nvPr>
        </p:nvGraphicFramePr>
        <p:xfrm>
          <a:off x="899590" y="620688"/>
          <a:ext cx="6840761" cy="3231921"/>
        </p:xfrm>
        <a:graphic>
          <a:graphicData uri="http://schemas.openxmlformats.org/drawingml/2006/table">
            <a:tbl>
              <a:tblPr firstRow="1" firstCol="1" bandRow="1"/>
              <a:tblGrid>
                <a:gridCol w="1469010"/>
                <a:gridCol w="1469010"/>
                <a:gridCol w="1469010"/>
                <a:gridCol w="2433731"/>
              </a:tblGrid>
              <a:tr h="1165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СЗД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2018 - 2019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(5%)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(15%)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(5%)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2019 - 2020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(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3%)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(11%)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(4%)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993439"/>
              </p:ext>
            </p:extLst>
          </p:nvPr>
        </p:nvGraphicFramePr>
        <p:xfrm>
          <a:off x="395536" y="3861048"/>
          <a:ext cx="8331274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Диаграмма" r:id="rId3" imgW="4505376" imgH="2895549" progId="MSGraph.Chart.8">
                  <p:embed/>
                </p:oleObj>
              </mc:Choice>
              <mc:Fallback>
                <p:oleObj name="Диаграмма" r:id="rId3" imgW="4505376" imgH="2895549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861048"/>
                        <a:ext cx="8331274" cy="2895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5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Аттестация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Высшая квалификационная категория – 7</a:t>
            </a:r>
          </a:p>
          <a:p>
            <a:pPr marL="0" indent="0">
              <a:buNone/>
            </a:pPr>
            <a:r>
              <a:rPr lang="ru-RU" dirty="0" smtClean="0"/>
              <a:t>Первая квалификационная категория – 27</a:t>
            </a:r>
          </a:p>
          <a:p>
            <a:pPr marL="0" indent="0">
              <a:buNone/>
            </a:pPr>
            <a:r>
              <a:rPr lang="ru-RU" dirty="0" smtClean="0"/>
              <a:t>Соответствие занимаемой должности – 7</a:t>
            </a:r>
          </a:p>
          <a:p>
            <a:pPr marL="0" indent="0">
              <a:buNone/>
            </a:pPr>
            <a:r>
              <a:rPr lang="ru-RU" dirty="0" smtClean="0"/>
              <a:t>Без категории – 12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92114"/>
            <a:ext cx="5184576" cy="333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0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Аттестация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Высшая квалификационная категория – </a:t>
            </a:r>
            <a:r>
              <a:rPr lang="ru-RU" dirty="0" smtClean="0">
                <a:solidFill>
                  <a:prstClr val="black"/>
                </a:solidFill>
              </a:rPr>
              <a:t>13%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Первая квалификационная категория – </a:t>
            </a:r>
            <a:r>
              <a:rPr lang="ru-RU" dirty="0" smtClean="0">
                <a:solidFill>
                  <a:prstClr val="black"/>
                </a:solidFill>
              </a:rPr>
              <a:t>51%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Соответствие занимаемой должности – </a:t>
            </a:r>
            <a:r>
              <a:rPr lang="ru-RU" dirty="0" smtClean="0">
                <a:solidFill>
                  <a:prstClr val="black"/>
                </a:solidFill>
              </a:rPr>
              <a:t>13%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Без категории – </a:t>
            </a:r>
            <a:r>
              <a:rPr lang="ru-RU" dirty="0" smtClean="0">
                <a:solidFill>
                  <a:prstClr val="black"/>
                </a:solidFill>
              </a:rPr>
              <a:t>23%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10885525"/>
              </p:ext>
            </p:extLst>
          </p:nvPr>
        </p:nvGraphicFramePr>
        <p:xfrm>
          <a:off x="4139952" y="2825552"/>
          <a:ext cx="48245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89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7621" y="259066"/>
            <a:ext cx="7532704" cy="70788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/>
              <a:t>ЗАДАЧИ</a:t>
            </a:r>
          </a:p>
          <a:p>
            <a:pPr algn="ctr"/>
            <a:r>
              <a:rPr lang="ru-RU" sz="2000" b="1" dirty="0" smtClean="0"/>
              <a:t>аттестации </a:t>
            </a:r>
            <a:r>
              <a:rPr lang="ru-RU" sz="2000" b="1" dirty="0"/>
              <a:t>педагогических </a:t>
            </a:r>
            <a:r>
              <a:rPr lang="ru-RU" sz="2000" b="1" dirty="0" smtClean="0"/>
              <a:t>работников на 2020-2021 учебный год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268760"/>
            <a:ext cx="8280920" cy="3139321"/>
          </a:xfrm>
          <a:prstGeom prst="rect">
            <a:avLst/>
          </a:prstGeom>
          <a:solidFill>
            <a:srgbClr val="FFFFE7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уровня квалификации педагогических </a:t>
            </a:r>
            <a:r>
              <a:rPr lang="ru-RU" dirty="0" smtClean="0"/>
              <a:t>работников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профессиональный </a:t>
            </a:r>
            <a:r>
              <a:rPr lang="ru-RU" dirty="0"/>
              <a:t>и </a:t>
            </a:r>
            <a:r>
              <a:rPr lang="ru-RU" dirty="0" smtClean="0"/>
              <a:t>личностный рост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определение </a:t>
            </a:r>
            <a:r>
              <a:rPr lang="ru-RU" i="1" u="sng" dirty="0"/>
              <a:t>необходимости</a:t>
            </a:r>
            <a:r>
              <a:rPr lang="ru-RU" i="1" dirty="0"/>
              <a:t> </a:t>
            </a:r>
            <a:r>
              <a:rPr lang="ru-RU" dirty="0"/>
              <a:t>повышения квалификации педагогических </a:t>
            </a:r>
            <a:r>
              <a:rPr lang="ru-RU" dirty="0" smtClean="0"/>
              <a:t>работников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эффективности и качества педагогической </a:t>
            </a:r>
            <a:r>
              <a:rPr lang="ru-RU" dirty="0" smtClean="0"/>
              <a:t>деятельности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выявление </a:t>
            </a:r>
            <a:r>
              <a:rPr lang="ru-RU" dirty="0"/>
              <a:t>перспектив использования потенциальных возможностей педагогических </a:t>
            </a:r>
            <a:r>
              <a:rPr lang="ru-RU" dirty="0" smtClean="0"/>
              <a:t>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26706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88" y="332656"/>
            <a:ext cx="384677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Подтверждение </a:t>
            </a:r>
            <a:r>
              <a:rPr lang="ru-RU" b="1" dirty="0"/>
              <a:t>соответствия </a:t>
            </a:r>
            <a:r>
              <a:rPr lang="ru-RU" b="1" dirty="0" smtClean="0"/>
              <a:t>педагогов занимаемым должностям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32656"/>
            <a:ext cx="384534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Установление </a:t>
            </a:r>
            <a:r>
              <a:rPr lang="ru-RU" b="1" dirty="0"/>
              <a:t>квалификационной </a:t>
            </a:r>
            <a:r>
              <a:rPr lang="ru-RU" b="1" dirty="0" smtClean="0"/>
              <a:t>категории </a:t>
            </a:r>
          </a:p>
          <a:p>
            <a:pPr algn="ctr"/>
            <a:r>
              <a:rPr lang="ru-RU" b="1" dirty="0" smtClean="0"/>
              <a:t>(первой, высшей)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186" y="1274240"/>
            <a:ext cx="3846771" cy="41857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один </a:t>
            </a:r>
            <a:r>
              <a:rPr lang="ru-RU" dirty="0"/>
              <a:t>раз в пять </a:t>
            </a:r>
            <a:r>
              <a:rPr lang="ru-RU" dirty="0" smtClean="0"/>
              <a:t>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Аттестация проводится в соответствии с распорядительным актом работодателя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Аттестацию осуществляют аттестационные комиссии, </a:t>
            </a:r>
            <a:r>
              <a:rPr lang="ru-RU" dirty="0"/>
              <a:t>самостоятельно </a:t>
            </a:r>
            <a:r>
              <a:rPr lang="ru-RU" dirty="0" smtClean="0"/>
              <a:t>формируемые в образовательном учреждении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1273844"/>
            <a:ext cx="3845343" cy="4154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 </a:t>
            </a:r>
            <a:r>
              <a:rPr lang="ru-RU" dirty="0"/>
              <a:t>желанию </a:t>
            </a:r>
            <a:r>
              <a:rPr lang="ru-RU" dirty="0" smtClean="0"/>
              <a:t>педагогов </a:t>
            </a:r>
            <a:r>
              <a:rPr lang="ru-RU" sz="1600" i="1" dirty="0" smtClean="0"/>
              <a:t>(аттестация на высшую категорию- не ранее, чем через 2 года после установления первой категории)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Аттестация проводится на основании заявления работника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Аттестацию осуществляют аттестационные комиссии, формируемые </a:t>
            </a:r>
            <a:r>
              <a:rPr lang="ru-RU" dirty="0"/>
              <a:t>уполномоченными органами государственной власти субъектов Российской </a:t>
            </a:r>
            <a:r>
              <a:rPr lang="ru-RU" dirty="0" smtClean="0"/>
              <a:t>Федерации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15616" y="6215246"/>
            <a:ext cx="705678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н</a:t>
            </a:r>
            <a:r>
              <a:rPr lang="ru-RU" b="1" dirty="0" smtClean="0"/>
              <a:t>а основании  </a:t>
            </a:r>
            <a:r>
              <a:rPr lang="ru-RU" b="1" dirty="0" smtClean="0">
                <a:solidFill>
                  <a:srgbClr val="FF0000"/>
                </a:solidFill>
              </a:rPr>
              <a:t>оценки</a:t>
            </a:r>
            <a:r>
              <a:rPr lang="ru-RU" sz="1600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профессиональной деятельности </a:t>
            </a:r>
            <a:r>
              <a:rPr lang="ru-RU" b="1" dirty="0" smtClean="0"/>
              <a:t>педагогов</a:t>
            </a:r>
            <a:endParaRPr lang="ru-RU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115616" y="5460001"/>
            <a:ext cx="0" cy="7552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100392" y="5428828"/>
            <a:ext cx="0" cy="7864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5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Курсы повышения квалификации через систему ЭО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Подали заявления: 8 человек (15%)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Прошли курсы: 6 человек – 13 %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75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228</TotalTime>
  <Words>281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Диаграмма</vt:lpstr>
      <vt:lpstr>Анализ работы по проведению аттестации педагогических работников и курсов повышения квалификации</vt:lpstr>
      <vt:lpstr>Презентация PowerPoint</vt:lpstr>
      <vt:lpstr>Презентация PowerPoint</vt:lpstr>
      <vt:lpstr>Презентация PowerPoint</vt:lpstr>
      <vt:lpstr>Аттестация</vt:lpstr>
      <vt:lpstr>Аттестация</vt:lpstr>
      <vt:lpstr>Презентация PowerPoint</vt:lpstr>
      <vt:lpstr>Презентация PowerPoint</vt:lpstr>
      <vt:lpstr>Курсы повышения квалификации через систему ЭО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Сайвер</dc:creator>
  <cp:lastModifiedBy>Администратор_103</cp:lastModifiedBy>
  <cp:revision>108</cp:revision>
  <cp:lastPrinted>2020-08-28T06:36:53Z</cp:lastPrinted>
  <dcterms:created xsi:type="dcterms:W3CDTF">2014-09-03T16:06:25Z</dcterms:created>
  <dcterms:modified xsi:type="dcterms:W3CDTF">2020-08-28T06:39:10Z</dcterms:modified>
</cp:coreProperties>
</file>